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1" r:id="rId5"/>
    <p:sldId id="259" r:id="rId6"/>
    <p:sldId id="260" r:id="rId7"/>
    <p:sldId id="287" r:id="rId8"/>
    <p:sldId id="288" r:id="rId9"/>
    <p:sldId id="290" r:id="rId10"/>
    <p:sldId id="291" r:id="rId11"/>
    <p:sldId id="265" r:id="rId12"/>
    <p:sldId id="304" r:id="rId13"/>
    <p:sldId id="293" r:id="rId14"/>
    <p:sldId id="294" r:id="rId15"/>
    <p:sldId id="292" r:id="rId16"/>
    <p:sldId id="282" r:id="rId17"/>
    <p:sldId id="283" r:id="rId18"/>
    <p:sldId id="284" r:id="rId19"/>
    <p:sldId id="285" r:id="rId20"/>
    <p:sldId id="286" r:id="rId21"/>
    <p:sldId id="289" r:id="rId22"/>
    <p:sldId id="266" r:id="rId23"/>
    <p:sldId id="269" r:id="rId24"/>
    <p:sldId id="280" r:id="rId25"/>
    <p:sldId id="263" r:id="rId26"/>
    <p:sldId id="279" r:id="rId27"/>
    <p:sldId id="268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261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</a:t>
            </a:r>
            <a:r>
              <a:rPr lang="en-US" dirty="0" smtClean="0"/>
              <a:t>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“structure” of the Waterways mission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instantiation </a:t>
            </a:r>
            <a:r>
              <a:rPr lang="en-US" dirty="0" smtClean="0">
                <a:solidFill>
                  <a:srgbClr val="FF0000"/>
                </a:solidFill>
              </a:rPr>
              <a:t>of </a:t>
            </a:r>
            <a:r>
              <a:rPr lang="en-US" dirty="0" err="1" smtClean="0">
                <a:solidFill>
                  <a:srgbClr val="FF0000"/>
                </a:solidFill>
              </a:rPr>
              <a:t>UxAS</a:t>
            </a:r>
            <a:r>
              <a:rPr lang="en-US" dirty="0" smtClean="0">
                <a:solidFill>
                  <a:srgbClr val="FF0000"/>
                </a:solidFill>
              </a:rPr>
              <a:t>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(capturing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065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003917" y="4956014"/>
            <a:ext cx="1781033" cy="13420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Make/pull a AADL connection image here showing interaction of a few components</a:t>
            </a:r>
            <a:endParaRPr lang="en-US" sz="14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53782" y="84113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Animate in the AADL connections 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4.googleusercontent.com/9bjLwyYlSv25bY9F6pj2yw_1DxUQal8NJj6tb85hRJZRDyqnHEqOwH9xCm2eu1ywevhZnpDOxZNyYfLmXrMi8p0mFtgRiNtGUoG2y8al1qXeA7GZorR4RomsXQiAf1D9vKctRJ9i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69" y="4017082"/>
            <a:ext cx="4349263" cy="6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DkfKB_LAYF7MxWJKmZbklhROLmtWPlA5y00mtWTYDmzI0zDgUgFs1p3VQUb07nXgvSIPREgJfeM-70RLv2x8qR-T0ifWPcrM-S__-kiUexfbrbfvFibq8ajfWiIq5w7HWkKfMfRm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69" y="1564234"/>
            <a:ext cx="4082317" cy="22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5.googleusercontent.com/LTzpRmMu71mFswU22fYGvprIcQYeV6dKNjywZUyDPD2nr1LDZMNGQoAgy-It5BvzkMty6RQwHYRu7Y2au6MjEfNKS9qCSnRf1d68fHqY9h0rv1XTSKRtm4XMRDK0HrIh1Ejy84_yV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1" y="1705232"/>
            <a:ext cx="6067534" cy="444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222" y="2344701"/>
            <a:ext cx="11664778" cy="4668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0" dirty="0" smtClean="0">
                <a:solidFill>
                  <a:srgbClr val="FF0000"/>
                </a:solidFill>
              </a:rPr>
              <a:t>UPDATE</a:t>
            </a:r>
            <a:endParaRPr lang="en-US" sz="20000" dirty="0">
              <a:solidFill>
                <a:srgbClr val="FF0000"/>
              </a:solidFill>
            </a:endParaRPr>
          </a:p>
        </p:txBody>
      </p:sp>
      <p:pic>
        <p:nvPicPr>
          <p:cNvPr id="1029" name="Picture 5" descr="https://lh5.googleusercontent.com/gC3rD4WDnizAZeb0vpA3ifVAhBYbtCyDGhWPDG8rzlzhE7t8e-sMmOlGux592fRahyIy74mLoxc7YrhGcuDEBbl0a0I2OVEAwSva9bjBC5crP9JS5uyT-0Tb705WwV4iv7OU7rMV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69" y="4769702"/>
            <a:ext cx="4335702" cy="14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34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3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34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Can 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Timing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865750" y="4638475"/>
            <a:ext cx="3866052" cy="13194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components that the contracts resolve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State what </a:t>
            </a:r>
            <a:r>
              <a:rPr lang="en-US" sz="1400" dirty="0" err="1" smtClean="0"/>
              <a:t>realizability</a:t>
            </a:r>
            <a:r>
              <a:rPr lang="en-US" sz="1400" dirty="0" smtClean="0"/>
              <a:t> and entailment shows here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Talk about the timing properties capability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80009" y="4486379"/>
            <a:ext cx="2090382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images of the analysis “green checks”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6247"/>
          <a:stretch/>
        </p:blipFill>
        <p:spPr>
          <a:xfrm>
            <a:off x="6063343" y="4815139"/>
            <a:ext cx="3940628" cy="52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73560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2454" y="3891259"/>
            <a:ext cx="522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analysis results for the </a:t>
            </a:r>
            <a:r>
              <a:rPr lang="en-US" dirty="0" err="1" smtClean="0"/>
              <a:t>RouteAggregatorService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5750" y="0"/>
            <a:ext cx="254296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We didn’t prove much that didn’t involve state machines. The only other lemmas I see are that the number of messages being processed is nonnegative and that the size of a queue is nonnegative and at least sometimes positive. These are kind of odd things to show in a presentation I think.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69636"/>
          <a:stretch/>
        </p:blipFill>
        <p:spPr>
          <a:xfrm>
            <a:off x="6063343" y="5438278"/>
            <a:ext cx="3940628" cy="6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7535278" y="5116746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Pull some points from the document</a:t>
            </a:r>
            <a:r>
              <a:rPr lang="en-US" sz="1400" dirty="0"/>
              <a:t> </a:t>
            </a:r>
            <a:r>
              <a:rPr lang="en-US" sz="1400" dirty="0" smtClean="0"/>
              <a:t>such as multiple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036" y="2536748"/>
            <a:ext cx="25429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Almost all the idioms and lemmas are only applicable to state machines as I recall.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8655" y="4162342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Insert a image of some of the idiom document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19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0065" y="1589417"/>
            <a:ext cx="5592022" cy="3102326"/>
          </a:xfrm>
          <a:prstGeom prst="wedgeRectCallout">
            <a:avLst>
              <a:gd name="adj1" fmla="val -16492"/>
              <a:gd name="adj2" fmla="val 6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Argument pattern for individual AADL component state machine correctness: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Structure repeated for each component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Vision: Situated within a larger model correctness argument</a:t>
            </a:r>
          </a:p>
          <a:p>
            <a:endParaRPr lang="en-US" dirty="0" smtClean="0"/>
          </a:p>
          <a:p>
            <a:r>
              <a:rPr lang="en-US" dirty="0" smtClean="0"/>
              <a:t>Argument situates proposed AGREE lemmas: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Purpose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Rationale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Limitations and benefits</a:t>
            </a:r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[Think about bridge b/w architecture and state machines (how they relate), message passing, etc.]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Behavioral properties of component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components with state machines, we can check that</a:t>
            </a:r>
          </a:p>
          <a:p>
            <a:pPr lvl="1"/>
            <a:r>
              <a:rPr lang="en-US" dirty="0" smtClean="0"/>
              <a:t>All states </a:t>
            </a:r>
            <a:r>
              <a:rPr lang="en-US" dirty="0"/>
              <a:t>and </a:t>
            </a:r>
            <a:r>
              <a:rPr lang="en-US" dirty="0" smtClean="0"/>
              <a:t>transitions are reachable</a:t>
            </a:r>
          </a:p>
          <a:p>
            <a:pPr lvl="1"/>
            <a:r>
              <a:rPr lang="en-US" dirty="0" smtClean="0"/>
              <a:t>Only the states and transitions specified are possible</a:t>
            </a:r>
          </a:p>
          <a:p>
            <a:r>
              <a:rPr lang="en-US" dirty="0" smtClean="0"/>
              <a:t>All input/output events are possible</a:t>
            </a:r>
          </a:p>
          <a:p>
            <a:r>
              <a:rPr lang="en-US" dirty="0" smtClean="0"/>
              <a:t>We can also check that each component is </a:t>
            </a:r>
            <a:r>
              <a:rPr lang="en-US" i="1" dirty="0" smtClean="0"/>
              <a:t>realizable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3436" y="3842737"/>
            <a:ext cx="254296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I’m inclined to move this info back up to the “What did we prove?” slide. We can discuss. Only a couple bullets here are specific to state machines.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27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[Document bugs/issues found via formalization and analysis]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Chris found stuff by talking to the Bens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Jen—ping Derek for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[Placeholder for Chris Elliott’s work]</a:t>
            </a:r>
          </a:p>
          <a:p>
            <a:r>
              <a:rPr lang="en-US" dirty="0" smtClean="0"/>
              <a:t>Enabling simulation</a:t>
            </a:r>
          </a:p>
          <a:p>
            <a:r>
              <a:rPr lang="en-US" dirty="0" smtClean="0"/>
              <a:t>Enabling analysis from Simulink</a:t>
            </a:r>
          </a:p>
          <a:p>
            <a:r>
              <a:rPr lang="en-US" dirty="0" smtClean="0"/>
              <a:t>Visualizing counterexamples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/>
          <a:stretch/>
        </p:blipFill>
        <p:spPr>
          <a:xfrm>
            <a:off x="0" y="0"/>
            <a:ext cx="93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369"/>
          <a:stretch/>
        </p:blipFill>
        <p:spPr>
          <a:xfrm>
            <a:off x="0" y="0"/>
            <a:ext cx="9344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41654" y="2196779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we want the</a:t>
            </a:r>
            <a:br>
              <a:rPr lang="en-US" sz="1400" dirty="0" smtClean="0"/>
            </a:br>
            <a:r>
              <a:rPr lang="en-US" sz="1400" dirty="0" smtClean="0"/>
              <a:t>Air Force emblem here too?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033"/>
          <a:stretch/>
        </p:blipFill>
        <p:spPr>
          <a:xfrm>
            <a:off x="0" y="0"/>
            <a:ext cx="942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/>
          <a:stretch/>
        </p:blipFill>
        <p:spPr>
          <a:xfrm>
            <a:off x="0" y="0"/>
            <a:ext cx="9357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/>
          <a:stretch/>
        </p:blipFill>
        <p:spPr>
          <a:xfrm>
            <a:off x="0" y="0"/>
            <a:ext cx="941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/>
          <a:stretch/>
        </p:blipFill>
        <p:spPr>
          <a:xfrm>
            <a:off x="0" y="0"/>
            <a:ext cx="9355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/>
          <a:stretch/>
        </p:blipFill>
        <p:spPr>
          <a:xfrm>
            <a:off x="0" y="0"/>
            <a:ext cx="926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/>
          <a:stretch/>
        </p:blipFill>
        <p:spPr>
          <a:xfrm>
            <a:off x="0" y="0"/>
            <a:ext cx="938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/>
          <a:stretch/>
        </p:blipFill>
        <p:spPr>
          <a:xfrm>
            <a:off x="0" y="0"/>
            <a:ext cx="933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Model of Heterogeneous System (Distributed Mission-Task-Autopilot Management-</a:t>
            </a:r>
            <a:r>
              <a:rPr lang="en-US" dirty="0" err="1"/>
              <a:t>Dubin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Storyline (to be deleted and spoken instead)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AADL/AGREE:</a:t>
            </a:r>
          </a:p>
          <a:p>
            <a:pPr lvl="1" fontAlgn="base"/>
            <a:r>
              <a:rPr lang="en-US" dirty="0" smtClean="0"/>
              <a:t>Created </a:t>
            </a:r>
            <a:r>
              <a:rPr lang="en-US" dirty="0"/>
              <a:t>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Stated </a:t>
            </a:r>
            <a:r>
              <a:rPr lang="en-US" dirty="0"/>
              <a:t>and </a:t>
            </a:r>
            <a:r>
              <a:rPr lang="en-US" dirty="0" smtClean="0"/>
              <a:t>analyzed properties of these </a:t>
            </a:r>
            <a:r>
              <a:rPr lang="en-US" dirty="0"/>
              <a:t>component-level </a:t>
            </a:r>
            <a:r>
              <a:rPr lang="en-US" dirty="0" smtClean="0"/>
              <a:t>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Developed </a:t>
            </a:r>
            <a:r>
              <a:rPr lang="en-US" dirty="0"/>
              <a:t>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445726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404" y="1630907"/>
            <a:ext cx="2531709" cy="4225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1655</Words>
  <Application>Microsoft Office PowerPoint</Application>
  <PresentationFormat>Widescreen</PresentationFormat>
  <Paragraphs>254</Paragraphs>
  <Slides>38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Office Theme</vt:lpstr>
      <vt:lpstr>SoI Architecture Group</vt:lpstr>
      <vt:lpstr>Agenda</vt:lpstr>
      <vt:lpstr>Group Description</vt:lpstr>
      <vt:lpstr>Storyline (to be deleted and spoken instead)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UxAS Formal Model Status</vt:lpstr>
      <vt:lpstr>Formalization in AADL/AGREE What Did We Prove?</vt:lpstr>
      <vt:lpstr>Formalization in AADL/AGREE What Did We Learn?</vt:lpstr>
      <vt:lpstr>PowerPoint Presentation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State Machine Reasoning</vt:lpstr>
      <vt:lpstr>State Machine Correctness Argument</vt:lpstr>
      <vt:lpstr>Argument-Derived Observations</vt:lpstr>
      <vt:lpstr>PowerPoint Presentation</vt:lpstr>
      <vt:lpstr>Behavioral properties of component 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Aaron Fifarek</cp:lastModifiedBy>
  <cp:revision>105</cp:revision>
  <dcterms:created xsi:type="dcterms:W3CDTF">2017-07-13T14:40:10Z</dcterms:created>
  <dcterms:modified xsi:type="dcterms:W3CDTF">2017-07-28T02:58:03Z</dcterms:modified>
</cp:coreProperties>
</file>